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9" r:id="rId4"/>
    <p:sldId id="268" r:id="rId5"/>
    <p:sldId id="261" r:id="rId6"/>
    <p:sldId id="263" r:id="rId7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2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A8143B-FCB7-42C2-80C9-CF4FADFBC535}" type="datetimeFigureOut">
              <a:rPr lang="it-IT" smtClean="0"/>
              <a:t>28/11/2024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544103-E4FD-438D-B911-CAE89A77ECA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461826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Start the </a:t>
            </a:r>
            <a:r>
              <a:rPr lang="it-IT" dirty="0" err="1"/>
              <a:t>presentation</a:t>
            </a:r>
            <a:r>
              <a:rPr lang="it-IT" dirty="0"/>
              <a:t> </a:t>
            </a:r>
            <a:r>
              <a:rPr lang="it-IT" dirty="0" err="1"/>
              <a:t>recalling</a:t>
            </a:r>
            <a:r>
              <a:rPr lang="it-IT" dirty="0"/>
              <a:t> you </a:t>
            </a:r>
            <a:r>
              <a:rPr lang="it-IT" dirty="0" err="1"/>
              <a:t>our</a:t>
            </a:r>
            <a:r>
              <a:rPr lang="it-IT" dirty="0"/>
              <a:t> project and </a:t>
            </a:r>
            <a:r>
              <a:rPr lang="it-IT" dirty="0" err="1"/>
              <a:t>our</a:t>
            </a:r>
            <a:r>
              <a:rPr lang="it-IT" dirty="0"/>
              <a:t> </a:t>
            </a:r>
            <a:r>
              <a:rPr lang="it-IT" dirty="0" err="1"/>
              <a:t>final</a:t>
            </a:r>
            <a:r>
              <a:rPr lang="it-IT" dirty="0"/>
              <a:t> idea</a:t>
            </a:r>
          </a:p>
          <a:p>
            <a:r>
              <a:rPr lang="it-IT" dirty="0"/>
              <a:t>Last time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started</a:t>
            </a:r>
            <a:r>
              <a:rPr lang="it-IT" dirty="0"/>
              <a:t> </a:t>
            </a:r>
            <a:r>
              <a:rPr lang="it-IT" dirty="0" err="1"/>
              <a:t>asking</a:t>
            </a:r>
            <a:r>
              <a:rPr lang="it-IT" dirty="0"/>
              <a:t> you a </a:t>
            </a:r>
            <a:r>
              <a:rPr lang="it-IT" dirty="0" err="1"/>
              <a:t>question</a:t>
            </a:r>
            <a:r>
              <a:rPr lang="it-IT" dirty="0"/>
              <a:t>: </a:t>
            </a:r>
            <a:r>
              <a:rPr lang="it-IT" dirty="0" err="1"/>
              <a:t>have</a:t>
            </a:r>
            <a:r>
              <a:rPr lang="it-IT" dirty="0"/>
              <a:t> you </a:t>
            </a:r>
            <a:r>
              <a:rPr lang="it-IT" dirty="0" err="1"/>
              <a:t>ever</a:t>
            </a:r>
            <a:r>
              <a:rPr lang="it-IT" dirty="0"/>
              <a:t> </a:t>
            </a:r>
            <a:r>
              <a:rPr lang="it-IT" dirty="0" err="1"/>
              <a:t>spent</a:t>
            </a:r>
            <a:r>
              <a:rPr lang="it-IT" dirty="0"/>
              <a:t> hours scrolling </a:t>
            </a:r>
            <a:r>
              <a:rPr lang="it-IT" dirty="0" err="1"/>
              <a:t>netflix</a:t>
            </a:r>
            <a:r>
              <a:rPr lang="it-IT" dirty="0"/>
              <a:t> </a:t>
            </a:r>
            <a:r>
              <a:rPr lang="it-IT" dirty="0" err="1"/>
              <a:t>looking</a:t>
            </a:r>
            <a:r>
              <a:rPr lang="it-IT" dirty="0"/>
              <a:t> for a movie to </a:t>
            </a:r>
            <a:r>
              <a:rPr lang="it-IT" dirty="0" err="1"/>
              <a:t>watch</a:t>
            </a:r>
            <a:r>
              <a:rPr lang="it-IT" dirty="0"/>
              <a:t> </a:t>
            </a:r>
            <a:r>
              <a:rPr lang="it-IT" dirty="0" err="1"/>
              <a:t>without</a:t>
            </a:r>
            <a:r>
              <a:rPr lang="it-IT" dirty="0"/>
              <a:t> </a:t>
            </a:r>
            <a:r>
              <a:rPr lang="it-IT" dirty="0" err="1"/>
              <a:t>finding</a:t>
            </a:r>
            <a:r>
              <a:rPr lang="it-IT" dirty="0"/>
              <a:t> </a:t>
            </a:r>
            <a:r>
              <a:rPr lang="it-IT" dirty="0" err="1"/>
              <a:t>anything</a:t>
            </a:r>
            <a:r>
              <a:rPr lang="it-IT" dirty="0"/>
              <a:t>?</a:t>
            </a:r>
          </a:p>
          <a:p>
            <a:r>
              <a:rPr lang="it-IT" dirty="0"/>
              <a:t>But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also</a:t>
            </a:r>
            <a:r>
              <a:rPr lang="it-IT" dirty="0"/>
              <a:t> </a:t>
            </a:r>
            <a:r>
              <a:rPr lang="it-IT" dirty="0" err="1"/>
              <a:t>gave</a:t>
            </a:r>
            <a:r>
              <a:rPr lang="it-IT" dirty="0"/>
              <a:t> you THE </a:t>
            </a:r>
            <a:r>
              <a:rPr lang="it-IT" dirty="0" err="1"/>
              <a:t>solution</a:t>
            </a:r>
            <a:r>
              <a:rPr lang="it-IT" dirty="0"/>
              <a:t>: </a:t>
            </a:r>
            <a:r>
              <a:rPr lang="it-IT" dirty="0" err="1"/>
              <a:t>our</a:t>
            </a:r>
            <a:r>
              <a:rPr lang="it-IT" dirty="0"/>
              <a:t> movie </a:t>
            </a:r>
            <a:r>
              <a:rPr lang="it-IT" dirty="0" err="1"/>
              <a:t>reccomendation</a:t>
            </a:r>
            <a:r>
              <a:rPr lang="it-IT" dirty="0"/>
              <a:t> system </a:t>
            </a:r>
            <a:r>
              <a:rPr lang="it-IT" dirty="0" err="1"/>
              <a:t>Movinder</a:t>
            </a:r>
            <a:r>
              <a:rPr lang="it-IT" dirty="0"/>
              <a:t>: easy, interactive, </a:t>
            </a:r>
            <a:r>
              <a:rPr lang="it-IT" dirty="0" err="1"/>
              <a:t>perfect</a:t>
            </a:r>
            <a:r>
              <a:rPr lang="it-IT" dirty="0"/>
              <a:t> for </a:t>
            </a:r>
            <a:r>
              <a:rPr lang="it-IT" dirty="0" err="1"/>
              <a:t>each</a:t>
            </a:r>
            <a:r>
              <a:rPr lang="it-IT" dirty="0"/>
              <a:t> </a:t>
            </a:r>
            <a:r>
              <a:rPr lang="it-IT" dirty="0" err="1"/>
              <a:t>occasion</a:t>
            </a:r>
            <a:r>
              <a:rPr lang="it-IT" dirty="0"/>
              <a:t> and </a:t>
            </a:r>
            <a:r>
              <a:rPr lang="it-IT" dirty="0" err="1"/>
              <a:t>thought</a:t>
            </a:r>
            <a:r>
              <a:rPr lang="it-IT" dirty="0"/>
              <a:t> for YOU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544103-E4FD-438D-B911-CAE89A77ECA3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974070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Before</a:t>
            </a:r>
            <a:r>
              <a:rPr lang="it-IT" dirty="0"/>
              <a:t> </a:t>
            </a:r>
            <a:r>
              <a:rPr lang="it-IT" dirty="0" err="1"/>
              <a:t>presenting</a:t>
            </a:r>
            <a:r>
              <a:rPr lang="it-IT" dirty="0"/>
              <a:t> you </a:t>
            </a:r>
            <a:r>
              <a:rPr lang="it-IT" dirty="0" err="1"/>
              <a:t>all</a:t>
            </a:r>
            <a:r>
              <a:rPr lang="it-IT" dirty="0"/>
              <a:t> the progress that </a:t>
            </a:r>
            <a:r>
              <a:rPr lang="it-IT" dirty="0" err="1"/>
              <a:t>we</a:t>
            </a:r>
            <a:r>
              <a:rPr lang="it-IT" dirty="0"/>
              <a:t> made </a:t>
            </a:r>
            <a:r>
              <a:rPr lang="it-IT" dirty="0" err="1"/>
              <a:t>during</a:t>
            </a:r>
            <a:r>
              <a:rPr lang="it-IT" dirty="0"/>
              <a:t> </a:t>
            </a:r>
            <a:r>
              <a:rPr lang="it-IT" dirty="0" err="1"/>
              <a:t>these</a:t>
            </a:r>
            <a:r>
              <a:rPr lang="it-IT" dirty="0"/>
              <a:t> 2 weeks, </a:t>
            </a:r>
            <a:r>
              <a:rPr lang="it-IT" dirty="0" err="1"/>
              <a:t>I’d</a:t>
            </a:r>
            <a:r>
              <a:rPr lang="it-IT" dirty="0"/>
              <a:t> like to show you </a:t>
            </a:r>
            <a:r>
              <a:rPr lang="it-IT" dirty="0" err="1"/>
              <a:t>why</a:t>
            </a:r>
            <a:r>
              <a:rPr lang="it-IT" dirty="0"/>
              <a:t> you </a:t>
            </a:r>
            <a:r>
              <a:rPr lang="en-US" dirty="0"/>
              <a:t>must trust us and our project</a:t>
            </a:r>
          </a:p>
          <a:p>
            <a:r>
              <a:rPr lang="en-US" dirty="0"/>
              <a:t>We did a market research: we asked these two questions to a sample of people of different nationalities between 18-30 y/o since they represent the main customers for Netflix and all the other streaming websites that are our competitors</a:t>
            </a:r>
          </a:p>
          <a:p>
            <a:r>
              <a:rPr lang="en-US" dirty="0"/>
              <a:t>From the results we can see that a large majority of the sample is interested in the project</a:t>
            </a:r>
          </a:p>
          <a:p>
            <a:r>
              <a:rPr lang="en-US" dirty="0"/>
              <a:t>Moreover, from this preliminary market research, we can also infer a first price for the Premium subscription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544103-E4FD-438D-B911-CAE89A77ECA3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15409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But I know that you are </a:t>
            </a:r>
            <a:r>
              <a:rPr lang="it-IT" dirty="0" err="1"/>
              <a:t>also</a:t>
            </a:r>
            <a:r>
              <a:rPr lang="it-IT" dirty="0"/>
              <a:t> </a:t>
            </a:r>
            <a:r>
              <a:rPr lang="it-IT" dirty="0" err="1"/>
              <a:t>interested</a:t>
            </a:r>
            <a:r>
              <a:rPr lang="it-IT" dirty="0"/>
              <a:t> in </a:t>
            </a:r>
            <a:r>
              <a:rPr lang="it-IT" dirty="0" err="1"/>
              <a:t>all</a:t>
            </a:r>
            <a:r>
              <a:rPr lang="it-IT" dirty="0"/>
              <a:t> the updates that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</a:t>
            </a:r>
            <a:r>
              <a:rPr lang="it-IT" dirty="0" err="1"/>
              <a:t>developed</a:t>
            </a:r>
            <a:r>
              <a:rPr lang="it-IT" dirty="0"/>
              <a:t> in </a:t>
            </a:r>
            <a:r>
              <a:rPr lang="it-IT" dirty="0" err="1"/>
              <a:t>these</a:t>
            </a:r>
            <a:r>
              <a:rPr lang="it-IT" dirty="0"/>
              <a:t> </a:t>
            </a:r>
            <a:r>
              <a:rPr lang="it-IT" dirty="0" err="1"/>
              <a:t>two</a:t>
            </a:r>
            <a:r>
              <a:rPr lang="it-IT" dirty="0"/>
              <a:t> weeks</a:t>
            </a:r>
          </a:p>
          <a:p>
            <a:r>
              <a:rPr lang="it-IT" dirty="0" err="1"/>
              <a:t>I’d</a:t>
            </a:r>
            <a:r>
              <a:rPr lang="it-IT" dirty="0"/>
              <a:t> like to start by </a:t>
            </a:r>
            <a:r>
              <a:rPr lang="it-IT" dirty="0" err="1"/>
              <a:t>presenting</a:t>
            </a:r>
            <a:r>
              <a:rPr lang="it-IT" dirty="0"/>
              <a:t> you the model that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</a:t>
            </a:r>
            <a:r>
              <a:rPr lang="it-IT" dirty="0" err="1"/>
              <a:t>finally</a:t>
            </a:r>
            <a:r>
              <a:rPr lang="it-IT" dirty="0"/>
              <a:t> </a:t>
            </a:r>
            <a:r>
              <a:rPr lang="it-IT" dirty="0" err="1"/>
              <a:t>selected</a:t>
            </a:r>
            <a:r>
              <a:rPr lang="it-IT" dirty="0"/>
              <a:t> </a:t>
            </a:r>
            <a:r>
              <a:rPr lang="it-IT" dirty="0" err="1"/>
              <a:t>since</a:t>
            </a:r>
            <a:r>
              <a:rPr lang="it-IT" dirty="0"/>
              <a:t> </a:t>
            </a:r>
            <a:r>
              <a:rPr lang="it-IT" dirty="0" err="1"/>
              <a:t>performing</a:t>
            </a:r>
            <a:r>
              <a:rPr lang="it-IT" dirty="0"/>
              <a:t> the best model </a:t>
            </a:r>
            <a:r>
              <a:rPr lang="it-IT" dirty="0" err="1"/>
              <a:t>selection</a:t>
            </a:r>
            <a:r>
              <a:rPr lang="it-IT" dirty="0"/>
              <a:t> </a:t>
            </a:r>
            <a:r>
              <a:rPr lang="it-IT" dirty="0" err="1"/>
              <a:t>has</a:t>
            </a:r>
            <a:r>
              <a:rPr lang="it-IT" dirty="0"/>
              <a:t> </a:t>
            </a:r>
            <a:r>
              <a:rPr lang="it-IT" dirty="0" err="1"/>
              <a:t>been</a:t>
            </a:r>
            <a:r>
              <a:rPr lang="it-IT" dirty="0"/>
              <a:t> the </a:t>
            </a:r>
            <a:r>
              <a:rPr lang="it-IT" dirty="0" err="1"/>
              <a:t>most</a:t>
            </a:r>
            <a:r>
              <a:rPr lang="it-IT" dirty="0"/>
              <a:t> </a:t>
            </a:r>
            <a:r>
              <a:rPr lang="it-IT" dirty="0" err="1"/>
              <a:t>challenging</a:t>
            </a:r>
            <a:r>
              <a:rPr lang="it-IT" dirty="0"/>
              <a:t> part of </a:t>
            </a:r>
            <a:r>
              <a:rPr lang="it-IT" dirty="0" err="1"/>
              <a:t>this</a:t>
            </a:r>
            <a:r>
              <a:rPr lang="it-IT" dirty="0"/>
              <a:t> sprint</a:t>
            </a:r>
          </a:p>
          <a:p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started</a:t>
            </a:r>
            <a:r>
              <a:rPr lang="it-IT" dirty="0"/>
              <a:t> </a:t>
            </a:r>
            <a:r>
              <a:rPr lang="it-IT" dirty="0" err="1"/>
              <a:t>developing</a:t>
            </a:r>
            <a:r>
              <a:rPr lang="it-IT" dirty="0"/>
              <a:t> the idea of the like/</a:t>
            </a:r>
            <a:r>
              <a:rPr lang="it-IT" dirty="0" err="1"/>
              <a:t>dislike</a:t>
            </a:r>
            <a:r>
              <a:rPr lang="it-IT" dirty="0"/>
              <a:t> </a:t>
            </a:r>
            <a:r>
              <a:rPr lang="it-IT" dirty="0" err="1"/>
              <a:t>button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described</a:t>
            </a:r>
            <a:r>
              <a:rPr lang="it-IT" dirty="0"/>
              <a:t> you </a:t>
            </a:r>
            <a:r>
              <a:rPr lang="it-IT" dirty="0" err="1"/>
              <a:t>two</a:t>
            </a:r>
            <a:r>
              <a:rPr lang="it-IT" dirty="0"/>
              <a:t> weeks ago</a:t>
            </a:r>
          </a:p>
          <a:p>
            <a:r>
              <a:rPr lang="it-IT" dirty="0" err="1"/>
              <a:t>However</a:t>
            </a:r>
            <a:r>
              <a:rPr lang="it-IT" dirty="0"/>
              <a:t>, after a </a:t>
            </a:r>
            <a:r>
              <a:rPr lang="it-IT" dirty="0" err="1"/>
              <a:t>better</a:t>
            </a:r>
            <a:r>
              <a:rPr lang="it-IT" dirty="0"/>
              <a:t> </a:t>
            </a:r>
            <a:r>
              <a:rPr lang="it-IT" dirty="0" err="1"/>
              <a:t>understanding</a:t>
            </a:r>
            <a:r>
              <a:rPr lang="it-IT" dirty="0"/>
              <a:t> of the </a:t>
            </a:r>
            <a:r>
              <a:rPr lang="it-IT" dirty="0" err="1"/>
              <a:t>ds</a:t>
            </a:r>
            <a:r>
              <a:rPr lang="it-IT" dirty="0"/>
              <a:t>,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saw</a:t>
            </a:r>
            <a:r>
              <a:rPr lang="it-IT" dirty="0"/>
              <a:t> that the movies </a:t>
            </a:r>
            <a:r>
              <a:rPr lang="it-IT" dirty="0" err="1"/>
              <a:t>were</a:t>
            </a:r>
            <a:r>
              <a:rPr lang="it-IT" dirty="0"/>
              <a:t> </a:t>
            </a:r>
            <a:r>
              <a:rPr lang="it-IT" dirty="0" err="1"/>
              <a:t>rated</a:t>
            </a:r>
            <a:r>
              <a:rPr lang="it-IT" dirty="0"/>
              <a:t> </a:t>
            </a:r>
            <a:r>
              <a:rPr lang="it-IT" dirty="0" err="1"/>
              <a:t>into</a:t>
            </a:r>
            <a:r>
              <a:rPr lang="it-IT" dirty="0"/>
              <a:t> a scale from 1 to 5</a:t>
            </a:r>
          </a:p>
          <a:p>
            <a:r>
              <a:rPr lang="it-IT" dirty="0"/>
              <a:t>So, </a:t>
            </a:r>
            <a:r>
              <a:rPr lang="it-IT" dirty="0" err="1"/>
              <a:t>our</a:t>
            </a:r>
            <a:r>
              <a:rPr lang="it-IT" dirty="0"/>
              <a:t> first idea </a:t>
            </a:r>
            <a:r>
              <a:rPr lang="it-IT" dirty="0" err="1"/>
              <a:t>has</a:t>
            </a:r>
            <a:r>
              <a:rPr lang="it-IT" dirty="0"/>
              <a:t> </a:t>
            </a:r>
            <a:r>
              <a:rPr lang="it-IT" dirty="0" err="1"/>
              <a:t>been</a:t>
            </a:r>
            <a:r>
              <a:rPr lang="it-IT" dirty="0"/>
              <a:t> to </a:t>
            </a:r>
            <a:r>
              <a:rPr lang="it-IT" dirty="0" err="1"/>
              <a:t>convert</a:t>
            </a:r>
            <a:r>
              <a:rPr lang="it-IT" dirty="0"/>
              <a:t> </a:t>
            </a:r>
            <a:r>
              <a:rPr lang="it-IT" dirty="0" err="1"/>
              <a:t>these</a:t>
            </a:r>
            <a:r>
              <a:rPr lang="it-IT" dirty="0"/>
              <a:t> rates </a:t>
            </a:r>
            <a:r>
              <a:rPr lang="it-IT" dirty="0" err="1"/>
              <a:t>into</a:t>
            </a:r>
            <a:r>
              <a:rPr lang="it-IT" dirty="0"/>
              <a:t> a </a:t>
            </a:r>
            <a:r>
              <a:rPr lang="it-IT" dirty="0" err="1"/>
              <a:t>binary</a:t>
            </a:r>
            <a:r>
              <a:rPr lang="it-IT" dirty="0"/>
              <a:t> </a:t>
            </a:r>
            <a:r>
              <a:rPr lang="it-IT" dirty="0" err="1"/>
              <a:t>value</a:t>
            </a:r>
            <a:endParaRPr lang="it-IT" dirty="0"/>
          </a:p>
          <a:p>
            <a:r>
              <a:rPr lang="it-IT" dirty="0"/>
              <a:t>Punti problematici: </a:t>
            </a:r>
            <a:r>
              <a:rPr lang="it-IT"/>
              <a:t>sebastian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544103-E4FD-438D-B911-CAE89A77ECA3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685965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544103-E4FD-438D-B911-CAE89A77ECA3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783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A04BC8-C0FB-D53A-5889-410E628D6D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DE56C8FC-FEA4-511E-3382-267848C575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E6F7D44-003D-F711-21BB-CD7FCA7495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558AE-4955-4A39-BB66-ED559274EF96}" type="datetimeFigureOut">
              <a:rPr lang="de-DE" smtClean="0"/>
              <a:t>28.11.2024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B02191C-0B9C-FDAE-C172-2090B2DFC2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12F8207-44B3-1827-D604-E821C26C02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EFDCA-11E9-4746-84C6-8AA157426921}" type="slidenum">
              <a:rPr lang="de-DE" smtClean="0"/>
              <a:t>‹N›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630090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9F22A5B-5A81-F784-5D4B-3200B08A1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4DBBF5F9-5080-0D8E-4A0E-0AEE1C7EA8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4F89A24-E08D-12FB-5DD7-0482740AF2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558AE-4955-4A39-BB66-ED559274EF96}" type="datetimeFigureOut">
              <a:rPr lang="de-DE" smtClean="0"/>
              <a:t>28.11.2024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1A39088-E285-CB78-2538-644E7433EF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C68999A-4F0B-6538-EDBF-E0D6AC4165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EFDCA-11E9-4746-84C6-8AA157426921}" type="slidenum">
              <a:rPr lang="de-DE" smtClean="0"/>
              <a:t>‹N›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692127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D54A64C5-944F-25C7-2BA3-098C5F235CA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75F6E8A9-16D8-7E44-8B10-F59CEAA170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A6EEF84-756D-7D50-2C0B-0492A7F66D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558AE-4955-4A39-BB66-ED559274EF96}" type="datetimeFigureOut">
              <a:rPr lang="de-DE" smtClean="0"/>
              <a:t>28.11.2024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99A302B-2197-2583-B744-06526144C9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5987B6F-8C12-B7F9-05FC-AA8DF465D9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EFDCA-11E9-4746-84C6-8AA157426921}" type="slidenum">
              <a:rPr lang="de-DE" smtClean="0"/>
              <a:t>‹N›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964167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D52EDE-456C-3D35-93A4-8EF7C5407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3D7D460-A994-34D1-3283-92D1258BC9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92AC146-8B48-8A31-DF96-07E080F949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558AE-4955-4A39-BB66-ED559274EF96}" type="datetimeFigureOut">
              <a:rPr lang="de-DE" smtClean="0"/>
              <a:t>28.11.2024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8896FA7-4025-6185-0A33-9255D3E956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41C1CB6-086F-88F3-011E-B90FF58C36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EFDCA-11E9-4746-84C6-8AA157426921}" type="slidenum">
              <a:rPr lang="de-DE" smtClean="0"/>
              <a:t>‹N›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668917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39D304-8310-282D-60E3-0187B0944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E1C6D2B-88BD-233E-A4EB-E065A2F001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0ECE6B3-AB29-4A72-83C6-2131EF1798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558AE-4955-4A39-BB66-ED559274EF96}" type="datetimeFigureOut">
              <a:rPr lang="de-DE" smtClean="0"/>
              <a:t>28.11.2024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C75D06C-9E0D-B3DF-9376-B0ADF40CEB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8FF7E9D-BCC4-87A1-BEAF-5E760568C8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EFDCA-11E9-4746-84C6-8AA157426921}" type="slidenum">
              <a:rPr lang="de-DE" smtClean="0"/>
              <a:t>‹N›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555812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FCDACA9-91B1-FA96-047D-A7D2CCF3D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CF4B6FE-E7D8-442B-54B6-B9E7CC77E2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461FB152-50D1-6190-7B70-DCE7B0906D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5DA969E5-A224-610B-2BC7-307F0FA9F6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558AE-4955-4A39-BB66-ED559274EF96}" type="datetimeFigureOut">
              <a:rPr lang="de-DE" smtClean="0"/>
              <a:t>28.11.2024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16741B6-E1A2-5C36-BDD2-0C2687EDF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F03DB50-BE5D-4B08-22F1-F1648BB26C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EFDCA-11E9-4746-84C6-8AA157426921}" type="slidenum">
              <a:rPr lang="de-DE" smtClean="0"/>
              <a:t>‹N›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960332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127BFB-DBAB-6B80-2F8A-D80EA65D06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8A0AD11-225B-1B81-BDA7-C86766449E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1BD4166-41AF-BBD1-409D-BE654A54D9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26B8848D-F174-3F41-B962-6A7CEA79E1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1A11D450-9EEA-EB1A-E90F-6CFDCCE3E7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6F6007B2-4172-DEB3-284F-36B1E068E3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558AE-4955-4A39-BB66-ED559274EF96}" type="datetimeFigureOut">
              <a:rPr lang="de-DE" smtClean="0"/>
              <a:t>28.11.2024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45D25EA0-1803-BD3E-C1C6-FBCA5D75A5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4E4134C5-0F73-53F1-F251-D23DBBEC8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EFDCA-11E9-4746-84C6-8AA157426921}" type="slidenum">
              <a:rPr lang="de-DE" smtClean="0"/>
              <a:t>‹N›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480299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9401F2-A341-FFC2-9CBB-8DB4762A9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3A7E349A-0EB7-083F-4B3F-F2FFB44FE0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558AE-4955-4A39-BB66-ED559274EF96}" type="datetimeFigureOut">
              <a:rPr lang="de-DE" smtClean="0"/>
              <a:t>28.11.2024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CEF82C2-5F9D-C183-D220-EA5A6CB7C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647D6C5-BC6B-5A92-56C5-89400482F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EFDCA-11E9-4746-84C6-8AA157426921}" type="slidenum">
              <a:rPr lang="de-DE" smtClean="0"/>
              <a:t>‹N›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936336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B4B8769B-7925-F830-79A5-F7907E0BFD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558AE-4955-4A39-BB66-ED559274EF96}" type="datetimeFigureOut">
              <a:rPr lang="de-DE" smtClean="0"/>
              <a:t>28.11.2024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A08A618A-EDDB-CE61-1BCF-E3C3D7AF3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21B3BF0-CEC2-74BC-B087-C739EFCC6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EFDCA-11E9-4746-84C6-8AA157426921}" type="slidenum">
              <a:rPr lang="de-DE" smtClean="0"/>
              <a:t>‹N›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557979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F95F12C-CB99-9A2E-C60C-5244B325A3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3E770D2-1673-045B-E799-DF1309AD25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8D6DF84-732A-DD8D-AD10-E572340999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55BA22B-9E01-2FE6-07DE-F39BB853ED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558AE-4955-4A39-BB66-ED559274EF96}" type="datetimeFigureOut">
              <a:rPr lang="de-DE" smtClean="0"/>
              <a:t>28.11.2024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28D79A4-E608-F53E-DA37-92326728D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30CA00E-D053-09AD-0E40-43C0194C7D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EFDCA-11E9-4746-84C6-8AA157426921}" type="slidenum">
              <a:rPr lang="de-DE" smtClean="0"/>
              <a:t>‹N›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33038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BDEFE91-2745-0560-B7DA-A683E425E5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459B780B-636F-D63F-F68D-46514D796BB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F46FE96B-126D-0C17-3266-3BE4027478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196AD9B-DB8F-2C0B-A8F6-46A0A16F0C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558AE-4955-4A39-BB66-ED559274EF96}" type="datetimeFigureOut">
              <a:rPr lang="de-DE" smtClean="0"/>
              <a:t>28.11.2024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E3B2582-809C-2E59-C39D-9A5BFDE182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C900B7E-01B5-872F-D2FA-953683915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EFDCA-11E9-4746-84C6-8AA157426921}" type="slidenum">
              <a:rPr lang="de-DE" smtClean="0"/>
              <a:t>‹N›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607998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17C6A024-4E73-72B7-2EEC-B21D65D3CC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FA34090-839D-0ADA-69A0-39BD1390F4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3951397-E12B-6FBD-C4F0-A7B6BC36A0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B558AE-4955-4A39-BB66-ED559274EF96}" type="datetimeFigureOut">
              <a:rPr lang="de-DE" smtClean="0"/>
              <a:t>28.11.2024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068A19D-B748-8EA4-EAB8-887582CCCE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FE5FC36-190E-041B-8C4F-1E3A505D71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AEFDCA-11E9-4746-84C6-8AA157426921}" type="slidenum">
              <a:rPr lang="de-DE" smtClean="0"/>
              <a:t>‹N›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627877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magine 3" descr="Immagine che contiene collage, Fotomontaggio, schermata, grafica&#10;&#10;Descrizione generata automaticamente">
            <a:extLst>
              <a:ext uri="{FF2B5EF4-FFF2-40B4-BE49-F238E27FC236}">
                <a16:creationId xmlns:a16="http://schemas.microsoft.com/office/drawing/2014/main" id="{B6A88DBB-19F6-C72F-DAA7-72FD8A133C7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 l="25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DEC7BCE2-1FC6-4893-8A5B-094F5D614A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063240"/>
          </a:xfrm>
        </p:spPr>
        <p:txBody>
          <a:bodyPr>
            <a:normAutofit/>
          </a:bodyPr>
          <a:lstStyle/>
          <a:p>
            <a:r>
              <a:rPr lang="de-DE" sz="6600" dirty="0">
                <a:solidFill>
                  <a:schemeClr val="bg1"/>
                </a:solidFill>
                <a:latin typeface="Congenial Black" panose="020F0502020204030204" pitchFamily="2" charset="0"/>
              </a:rPr>
              <a:t>Sprint 2 - </a:t>
            </a:r>
            <a:r>
              <a:rPr lang="de-DE" sz="6600" dirty="0" err="1">
                <a:solidFill>
                  <a:schemeClr val="bg1"/>
                </a:solidFill>
                <a:latin typeface="Congenial Black" panose="020F0502020204030204" pitchFamily="2" charset="0"/>
              </a:rPr>
              <a:t>Moviender</a:t>
            </a:r>
            <a:endParaRPr lang="de-DE" sz="6600" dirty="0">
              <a:solidFill>
                <a:schemeClr val="bg1"/>
              </a:solidFill>
              <a:latin typeface="Congenial Black" panose="020F0502020204030204" pitchFamily="2" charset="0"/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2DA9033-5EB3-2D57-7485-73F5C94191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4599432"/>
            <a:ext cx="9144000" cy="1536192"/>
          </a:xfrm>
        </p:spPr>
        <p:txBody>
          <a:bodyPr>
            <a:normAutofit/>
          </a:bodyPr>
          <a:lstStyle/>
          <a:p>
            <a:r>
              <a:rPr lang="de-DE" dirty="0">
                <a:solidFill>
                  <a:schemeClr val="bg1"/>
                </a:solidFill>
                <a:latin typeface="Congenial Light" panose="020F0502020204030204" pitchFamily="2" charset="0"/>
              </a:rPr>
              <a:t>Agile Methods </a:t>
            </a:r>
            <a:r>
              <a:rPr lang="de-DE" dirty="0" err="1">
                <a:solidFill>
                  <a:schemeClr val="bg1"/>
                </a:solidFill>
                <a:latin typeface="Congenial Light" panose="020F0502020204030204" pitchFamily="2" charset="0"/>
              </a:rPr>
              <a:t>for</a:t>
            </a:r>
            <a:r>
              <a:rPr lang="de-DE" dirty="0">
                <a:solidFill>
                  <a:schemeClr val="bg1"/>
                </a:solidFill>
                <a:latin typeface="Congenial Light" panose="020F0502020204030204" pitchFamily="2" charset="0"/>
              </a:rPr>
              <a:t> Data Science</a:t>
            </a:r>
          </a:p>
          <a:p>
            <a:r>
              <a:rPr lang="de-DE" dirty="0">
                <a:solidFill>
                  <a:schemeClr val="bg1"/>
                </a:solidFill>
                <a:latin typeface="Congenial Light" panose="020F0502020204030204" pitchFamily="2" charset="0"/>
              </a:rPr>
              <a:t>Team: A3</a:t>
            </a:r>
          </a:p>
          <a:p>
            <a:r>
              <a:rPr lang="de-DE" dirty="0">
                <a:solidFill>
                  <a:schemeClr val="bg1"/>
                </a:solidFill>
                <a:latin typeface="Congenial Light" panose="020F0502020204030204" pitchFamily="2" charset="0"/>
              </a:rPr>
              <a:t>11/28/2024</a:t>
            </a:r>
          </a:p>
        </p:txBody>
      </p:sp>
      <p:sp>
        <p:nvSpPr>
          <p:cNvPr id="11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7304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Friends Sitting On Sofa Watching Tv At Night Stock Footage SBV ...">
            <a:extLst>
              <a:ext uri="{FF2B5EF4-FFF2-40B4-BE49-F238E27FC236}">
                <a16:creationId xmlns:a16="http://schemas.microsoft.com/office/drawing/2014/main" id="{0DDBEAB4-D707-FC20-6223-89DE8ECE12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4E78FB73-3182-4328-5159-D2A9BD1B0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latin typeface="Congenial Black" panose="02000503040000020004" pitchFamily="2" charset="0"/>
              </a:rPr>
              <a:t>Product</a:t>
            </a:r>
            <a:r>
              <a:rPr lang="de-DE" dirty="0">
                <a:latin typeface="Congenial Black" panose="02000503040000020004" pitchFamily="2" charset="0"/>
              </a:rPr>
              <a:t> Vision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C2DA0F6-9809-4AD7-2755-6E05B5F38A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de-DE" dirty="0" err="1">
                <a:latin typeface="Congenial Light" panose="02000503040000020004" pitchFamily="2" charset="0"/>
              </a:rPr>
              <a:t>Have</a:t>
            </a:r>
            <a:r>
              <a:rPr lang="de-DE" dirty="0">
                <a:latin typeface="Congenial Light" panose="02000503040000020004" pitchFamily="2" charset="0"/>
              </a:rPr>
              <a:t> </a:t>
            </a:r>
            <a:r>
              <a:rPr lang="de-DE" dirty="0" err="1">
                <a:latin typeface="Congenial Light" panose="02000503040000020004" pitchFamily="2" charset="0"/>
              </a:rPr>
              <a:t>you</a:t>
            </a:r>
            <a:r>
              <a:rPr lang="de-DE" dirty="0">
                <a:latin typeface="Congenial Light" panose="02000503040000020004" pitchFamily="2" charset="0"/>
              </a:rPr>
              <a:t> </a:t>
            </a:r>
            <a:r>
              <a:rPr lang="de-DE" dirty="0" err="1">
                <a:latin typeface="Congenial Light" panose="02000503040000020004" pitchFamily="2" charset="0"/>
              </a:rPr>
              <a:t>ever</a:t>
            </a:r>
            <a:r>
              <a:rPr lang="de-DE" dirty="0">
                <a:latin typeface="Congenial Light" panose="02000503040000020004" pitchFamily="2" charset="0"/>
              </a:rPr>
              <a:t> </a:t>
            </a:r>
            <a:r>
              <a:rPr lang="de-DE" dirty="0" err="1">
                <a:latin typeface="Congenial Light" panose="02000503040000020004" pitchFamily="2" charset="0"/>
              </a:rPr>
              <a:t>been</a:t>
            </a:r>
            <a:r>
              <a:rPr lang="de-DE" dirty="0">
                <a:latin typeface="Congenial Light" panose="02000503040000020004" pitchFamily="2" charset="0"/>
              </a:rPr>
              <a:t> on a </a:t>
            </a:r>
            <a:r>
              <a:rPr lang="de-DE" dirty="0" err="1">
                <a:latin typeface="Congenial Light" panose="02000503040000020004" pitchFamily="2" charset="0"/>
              </a:rPr>
              <a:t>movie</a:t>
            </a:r>
            <a:r>
              <a:rPr lang="de-DE" dirty="0">
                <a:latin typeface="Congenial Light" panose="02000503040000020004" pitchFamily="2" charset="0"/>
              </a:rPr>
              <a:t> </a:t>
            </a:r>
            <a:r>
              <a:rPr lang="de-DE" dirty="0" err="1">
                <a:latin typeface="Congenial Light" panose="02000503040000020004" pitchFamily="2" charset="0"/>
              </a:rPr>
              <a:t>night</a:t>
            </a:r>
            <a:r>
              <a:rPr lang="de-DE" dirty="0">
                <a:latin typeface="Congenial Light" panose="02000503040000020004" pitchFamily="2" charset="0"/>
              </a:rPr>
              <a:t> but </a:t>
            </a:r>
            <a:r>
              <a:rPr lang="de-DE" dirty="0" err="1">
                <a:latin typeface="Congenial Light" panose="02000503040000020004" pitchFamily="2" charset="0"/>
              </a:rPr>
              <a:t>could</a:t>
            </a:r>
            <a:r>
              <a:rPr lang="de-DE" dirty="0">
                <a:latin typeface="Congenial Light" panose="02000503040000020004" pitchFamily="2" charset="0"/>
              </a:rPr>
              <a:t> not find </a:t>
            </a:r>
            <a:r>
              <a:rPr lang="de-DE" dirty="0" err="1">
                <a:latin typeface="Congenial Light" panose="02000503040000020004" pitchFamily="2" charset="0"/>
              </a:rPr>
              <a:t>the</a:t>
            </a:r>
            <a:r>
              <a:rPr lang="de-DE" dirty="0">
                <a:latin typeface="Congenial Light" panose="02000503040000020004" pitchFamily="2" charset="0"/>
              </a:rPr>
              <a:t> </a:t>
            </a:r>
            <a:r>
              <a:rPr lang="de-DE" dirty="0" err="1">
                <a:latin typeface="Congenial Light" panose="02000503040000020004" pitchFamily="2" charset="0"/>
              </a:rPr>
              <a:t>perfect</a:t>
            </a:r>
            <a:r>
              <a:rPr lang="de-DE" dirty="0">
                <a:latin typeface="Congenial Light" panose="02000503040000020004" pitchFamily="2" charset="0"/>
              </a:rPr>
              <a:t> </a:t>
            </a:r>
            <a:r>
              <a:rPr lang="de-DE" dirty="0" err="1">
                <a:latin typeface="Congenial Light" panose="02000503040000020004" pitchFamily="2" charset="0"/>
              </a:rPr>
              <a:t>movie</a:t>
            </a:r>
            <a:r>
              <a:rPr lang="de-DE" dirty="0">
                <a:latin typeface="Congenial Light" panose="02000503040000020004" pitchFamily="2" charset="0"/>
              </a:rPr>
              <a:t>?</a:t>
            </a:r>
          </a:p>
          <a:p>
            <a:pPr marL="0" indent="0" algn="ctr">
              <a:buNone/>
            </a:pPr>
            <a:endParaRPr lang="de-DE" dirty="0">
              <a:latin typeface="Congenial Light" panose="02000503040000020004" pitchFamily="2" charset="0"/>
            </a:endParaRPr>
          </a:p>
          <a:p>
            <a:pPr marL="0" indent="0" algn="ctr">
              <a:buNone/>
            </a:pPr>
            <a:r>
              <a:rPr lang="de-DE" dirty="0" err="1">
                <a:latin typeface="Congenial Black" panose="02000503040000020004" pitchFamily="2" charset="0"/>
              </a:rPr>
              <a:t>Moviender</a:t>
            </a:r>
            <a:r>
              <a:rPr lang="de-DE" dirty="0">
                <a:latin typeface="Congenial Black" panose="02000503040000020004" pitchFamily="2" charset="0"/>
              </a:rPr>
              <a:t> </a:t>
            </a:r>
            <a:r>
              <a:rPr lang="de-DE" dirty="0" err="1">
                <a:latin typeface="Congenial Black" panose="02000503040000020004" pitchFamily="2" charset="0"/>
              </a:rPr>
              <a:t>is</a:t>
            </a:r>
            <a:r>
              <a:rPr lang="de-DE" dirty="0">
                <a:latin typeface="Congenial Black" panose="02000503040000020004" pitchFamily="2" charset="0"/>
              </a:rPr>
              <a:t> </a:t>
            </a:r>
            <a:r>
              <a:rPr lang="de-DE" dirty="0" err="1">
                <a:latin typeface="Congenial Black" panose="02000503040000020004" pitchFamily="2" charset="0"/>
              </a:rPr>
              <a:t>the</a:t>
            </a:r>
            <a:r>
              <a:rPr lang="de-DE" dirty="0">
                <a:latin typeface="Congenial Black" panose="02000503040000020004" pitchFamily="2" charset="0"/>
              </a:rPr>
              <a:t> </a:t>
            </a:r>
            <a:r>
              <a:rPr lang="de-DE" dirty="0" err="1">
                <a:latin typeface="Congenial Black" panose="02000503040000020004" pitchFamily="2" charset="0"/>
              </a:rPr>
              <a:t>solution</a:t>
            </a:r>
            <a:r>
              <a:rPr lang="de-DE" dirty="0">
                <a:latin typeface="Congenial Black" panose="02000503040000020004" pitchFamily="2" charset="0"/>
              </a:rPr>
              <a:t> </a:t>
            </a:r>
            <a:r>
              <a:rPr lang="de-DE" dirty="0" err="1">
                <a:latin typeface="Congenial Black" panose="02000503040000020004" pitchFamily="2" charset="0"/>
              </a:rPr>
              <a:t>for</a:t>
            </a:r>
            <a:r>
              <a:rPr lang="de-DE" dirty="0">
                <a:latin typeface="Congenial Black" panose="02000503040000020004" pitchFamily="2" charset="0"/>
              </a:rPr>
              <a:t> </a:t>
            </a:r>
            <a:r>
              <a:rPr lang="de-DE" dirty="0" err="1">
                <a:latin typeface="Congenial Black" panose="02000503040000020004" pitchFamily="2" charset="0"/>
              </a:rPr>
              <a:t>you</a:t>
            </a:r>
            <a:r>
              <a:rPr lang="de-DE" dirty="0">
                <a:latin typeface="Congenial Black" panose="02000503040000020004" pitchFamily="2" charset="0"/>
              </a:rPr>
              <a:t>! </a:t>
            </a:r>
            <a:r>
              <a:rPr lang="de-DE" dirty="0">
                <a:latin typeface="Congenial Light" panose="02000503040000020004" pitchFamily="2" charset="0"/>
              </a:rPr>
              <a:t>An </a:t>
            </a:r>
            <a:r>
              <a:rPr lang="de-DE" u="sng" dirty="0">
                <a:latin typeface="Congenial Light" panose="02000503040000020004" pitchFamily="2" charset="0"/>
              </a:rPr>
              <a:t>easy-</a:t>
            </a:r>
            <a:r>
              <a:rPr lang="de-DE" u="sng" dirty="0" err="1">
                <a:latin typeface="Congenial Light" panose="02000503040000020004" pitchFamily="2" charset="0"/>
              </a:rPr>
              <a:t>to</a:t>
            </a:r>
            <a:r>
              <a:rPr lang="de-DE" u="sng" dirty="0">
                <a:latin typeface="Congenial Light" panose="02000503040000020004" pitchFamily="2" charset="0"/>
              </a:rPr>
              <a:t>-</a:t>
            </a:r>
            <a:r>
              <a:rPr lang="de-DE" u="sng" dirty="0" err="1">
                <a:latin typeface="Congenial Light" panose="02000503040000020004" pitchFamily="2" charset="0"/>
              </a:rPr>
              <a:t>use</a:t>
            </a:r>
            <a:r>
              <a:rPr lang="de-DE" dirty="0">
                <a:latin typeface="Congenial Light" panose="02000503040000020004" pitchFamily="2" charset="0"/>
              </a:rPr>
              <a:t> and </a:t>
            </a:r>
            <a:r>
              <a:rPr lang="de-DE" u="sng" dirty="0" err="1">
                <a:latin typeface="Congenial Light" panose="02000503040000020004" pitchFamily="2" charset="0"/>
              </a:rPr>
              <a:t>interactive</a:t>
            </a:r>
            <a:r>
              <a:rPr lang="de-DE" dirty="0">
                <a:latin typeface="Congenial Light" panose="02000503040000020004" pitchFamily="2" charset="0"/>
              </a:rPr>
              <a:t> </a:t>
            </a:r>
            <a:r>
              <a:rPr lang="de-DE" dirty="0" err="1">
                <a:latin typeface="Congenial Light" panose="02000503040000020004" pitchFamily="2" charset="0"/>
              </a:rPr>
              <a:t>website</a:t>
            </a:r>
            <a:r>
              <a:rPr lang="de-DE" dirty="0">
                <a:latin typeface="Congenial Light" panose="02000503040000020004" pitchFamily="2" charset="0"/>
              </a:rPr>
              <a:t> </a:t>
            </a:r>
            <a:r>
              <a:rPr lang="de-DE" dirty="0" err="1">
                <a:latin typeface="Congenial Light" panose="02000503040000020004" pitchFamily="2" charset="0"/>
              </a:rPr>
              <a:t>that</a:t>
            </a:r>
            <a:r>
              <a:rPr lang="de-DE" dirty="0">
                <a:latin typeface="Congenial Light" panose="02000503040000020004" pitchFamily="2" charset="0"/>
              </a:rPr>
              <a:t> </a:t>
            </a:r>
            <a:r>
              <a:rPr lang="de-DE" u="sng" dirty="0" err="1">
                <a:latin typeface="Congenial Light" panose="02000503040000020004" pitchFamily="2" charset="0"/>
              </a:rPr>
              <a:t>always</a:t>
            </a:r>
            <a:r>
              <a:rPr lang="de-DE" dirty="0">
                <a:latin typeface="Congenial Light" panose="02000503040000020004" pitchFamily="2" charset="0"/>
              </a:rPr>
              <a:t> </a:t>
            </a:r>
            <a:r>
              <a:rPr lang="de-DE" dirty="0" err="1">
                <a:latin typeface="Congenial Light" panose="02000503040000020004" pitchFamily="2" charset="0"/>
              </a:rPr>
              <a:t>recommends</a:t>
            </a:r>
            <a:r>
              <a:rPr lang="de-DE" dirty="0">
                <a:latin typeface="Congenial Light" panose="02000503040000020004" pitchFamily="2" charset="0"/>
              </a:rPr>
              <a:t> </a:t>
            </a:r>
            <a:r>
              <a:rPr lang="de-DE" dirty="0" err="1">
                <a:latin typeface="Congenial Light" panose="02000503040000020004" pitchFamily="2" charset="0"/>
              </a:rPr>
              <a:t>you</a:t>
            </a:r>
            <a:r>
              <a:rPr lang="de-DE" dirty="0">
                <a:latin typeface="Congenial Light" panose="02000503040000020004" pitchFamily="2" charset="0"/>
              </a:rPr>
              <a:t> </a:t>
            </a:r>
            <a:r>
              <a:rPr lang="de-DE" dirty="0" err="1">
                <a:latin typeface="Congenial Light" panose="02000503040000020004" pitchFamily="2" charset="0"/>
              </a:rPr>
              <a:t>the</a:t>
            </a:r>
            <a:r>
              <a:rPr lang="de-DE" dirty="0">
                <a:latin typeface="Congenial Light" panose="02000503040000020004" pitchFamily="2" charset="0"/>
              </a:rPr>
              <a:t> </a:t>
            </a:r>
            <a:r>
              <a:rPr lang="de-DE" u="sng" dirty="0" err="1">
                <a:latin typeface="Congenial Light" panose="02000503040000020004" pitchFamily="2" charset="0"/>
              </a:rPr>
              <a:t>perfect</a:t>
            </a:r>
            <a:r>
              <a:rPr lang="de-DE" u="sng" dirty="0">
                <a:latin typeface="Congenial Light" panose="02000503040000020004" pitchFamily="2" charset="0"/>
              </a:rPr>
              <a:t> </a:t>
            </a:r>
            <a:r>
              <a:rPr lang="de-DE" u="sng" dirty="0" err="1">
                <a:latin typeface="Congenial Light" panose="02000503040000020004" pitchFamily="2" charset="0"/>
              </a:rPr>
              <a:t>movie</a:t>
            </a:r>
            <a:r>
              <a:rPr lang="de-DE" dirty="0">
                <a:latin typeface="Congenial Light" panose="02000503040000020004" pitchFamily="2" charset="0"/>
              </a:rPr>
              <a:t> </a:t>
            </a:r>
            <a:r>
              <a:rPr lang="de-DE" dirty="0" err="1">
                <a:latin typeface="Congenial Light" panose="02000503040000020004" pitchFamily="2" charset="0"/>
              </a:rPr>
              <a:t>for</a:t>
            </a:r>
            <a:r>
              <a:rPr lang="de-DE" dirty="0">
                <a:latin typeface="Congenial Light" panose="02000503040000020004" pitchFamily="2" charset="0"/>
              </a:rPr>
              <a:t> </a:t>
            </a:r>
            <a:r>
              <a:rPr lang="de-DE" dirty="0" err="1">
                <a:latin typeface="Congenial Light" panose="02000503040000020004" pitchFamily="2" charset="0"/>
              </a:rPr>
              <a:t>your</a:t>
            </a:r>
            <a:r>
              <a:rPr lang="de-DE" dirty="0">
                <a:latin typeface="Congenial Light" panose="02000503040000020004" pitchFamily="2" charset="0"/>
              </a:rPr>
              <a:t> </a:t>
            </a:r>
            <a:r>
              <a:rPr lang="de-DE" dirty="0" err="1">
                <a:latin typeface="Congenial Light" panose="02000503040000020004" pitchFamily="2" charset="0"/>
              </a:rPr>
              <a:t>occasion</a:t>
            </a:r>
            <a:r>
              <a:rPr lang="de-DE" dirty="0">
                <a:latin typeface="Congenial Light" panose="02000503040000020004" pitchFamily="2" charset="0"/>
              </a:rPr>
              <a:t>.</a:t>
            </a:r>
            <a:endParaRPr lang="de-DE" dirty="0">
              <a:latin typeface="Congenial Black" panose="0200050304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8530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Wolf of Wall Street, The Blu-Ray Review | Good Film Guide">
            <a:extLst>
              <a:ext uri="{FF2B5EF4-FFF2-40B4-BE49-F238E27FC236}">
                <a16:creationId xmlns:a16="http://schemas.microsoft.com/office/drawing/2014/main" id="{D5D818E7-D334-543B-01BB-71EE88A74A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35000"/>
            <a:ext cx="12192000" cy="81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B8558911-A39B-4AE8-CF01-1F2D75BD49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latin typeface="Congenial Black" panose="02000503040000020004" pitchFamily="2" charset="0"/>
              </a:rPr>
              <a:t>Capability</a:t>
            </a:r>
            <a:r>
              <a:rPr lang="de-DE" dirty="0">
                <a:latin typeface="Congenial Black" panose="02000503040000020004" pitchFamily="2" charset="0"/>
              </a:rPr>
              <a:t> </a:t>
            </a:r>
            <a:r>
              <a:rPr lang="de-DE" dirty="0" err="1">
                <a:latin typeface="Congenial Black" panose="02000503040000020004" pitchFamily="2" charset="0"/>
              </a:rPr>
              <a:t>of</a:t>
            </a:r>
            <a:r>
              <a:rPr lang="de-DE" dirty="0">
                <a:latin typeface="Congenial Black" panose="02000503040000020004" pitchFamily="2" charset="0"/>
              </a:rPr>
              <a:t> </a:t>
            </a:r>
            <a:r>
              <a:rPr lang="de-DE" dirty="0" err="1">
                <a:latin typeface="Congenial Black" panose="02000503040000020004" pitchFamily="2" charset="0"/>
              </a:rPr>
              <a:t>the</a:t>
            </a:r>
            <a:r>
              <a:rPr lang="de-DE" dirty="0">
                <a:latin typeface="Congenial Black" panose="02000503040000020004" pitchFamily="2" charset="0"/>
              </a:rPr>
              <a:t> </a:t>
            </a:r>
            <a:r>
              <a:rPr lang="de-DE" dirty="0" err="1">
                <a:latin typeface="Congenial Black" panose="02000503040000020004" pitchFamily="2" charset="0"/>
              </a:rPr>
              <a:t>project</a:t>
            </a:r>
            <a:endParaRPr lang="de-DE" dirty="0">
              <a:latin typeface="Congenial Black" panose="02000503040000020004" pitchFamily="2" charset="0"/>
            </a:endParaRP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CD17BDDE-0774-BB3B-E646-DCEBFE3F11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2"/>
          <a:lstStyle/>
          <a:p>
            <a:r>
              <a:rPr lang="en-US" dirty="0">
                <a:latin typeface="Congenial Light" panose="02000503040000020004" pitchFamily="2" charset="0"/>
              </a:rPr>
              <a:t>Would you be willing to purchase a monthly subscription to our website?</a:t>
            </a:r>
          </a:p>
          <a:p>
            <a:endParaRPr lang="en-US" dirty="0">
              <a:latin typeface="Congenial Light" panose="02000503040000020004" pitchFamily="2" charset="0"/>
            </a:endParaRPr>
          </a:p>
          <a:p>
            <a:endParaRPr lang="en-US" dirty="0">
              <a:latin typeface="Congenial Light" panose="02000503040000020004" pitchFamily="2" charset="0"/>
            </a:endParaRPr>
          </a:p>
          <a:p>
            <a:endParaRPr lang="en-US" dirty="0">
              <a:latin typeface="Congenial Light" panose="02000503040000020004" pitchFamily="2" charset="0"/>
            </a:endParaRPr>
          </a:p>
          <a:p>
            <a:endParaRPr lang="en-US" dirty="0">
              <a:latin typeface="Congenial Light" panose="02000503040000020004" pitchFamily="2" charset="0"/>
            </a:endParaRPr>
          </a:p>
          <a:p>
            <a:endParaRPr lang="en-US" dirty="0">
              <a:latin typeface="Congenial Light" panose="02000503040000020004" pitchFamily="2" charset="0"/>
            </a:endParaRPr>
          </a:p>
          <a:p>
            <a:endParaRPr lang="en-US" dirty="0">
              <a:latin typeface="Congenial Light" panose="02000503040000020004" pitchFamily="2" charset="0"/>
            </a:endParaRPr>
          </a:p>
          <a:p>
            <a:r>
              <a:rPr lang="en-US" dirty="0">
                <a:latin typeface="Congenial Light" panose="02000503040000020004" pitchFamily="2" charset="0"/>
              </a:rPr>
              <a:t>How much would you be willing to pay per month?</a:t>
            </a:r>
            <a:br>
              <a:rPr lang="en-US" dirty="0">
                <a:latin typeface="Congenial Light" panose="02000503040000020004" pitchFamily="2" charset="0"/>
              </a:rPr>
            </a:br>
            <a:br>
              <a:rPr lang="en-US" dirty="0"/>
            </a:br>
            <a:endParaRPr lang="it-IT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7C37B0E0-76D7-5066-6823-810304D6383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9426" b="3389"/>
          <a:stretch/>
        </p:blipFill>
        <p:spPr>
          <a:xfrm>
            <a:off x="828057" y="3297913"/>
            <a:ext cx="4429743" cy="22508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2871141A-1D74-69BE-706F-EA624E10C77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8266" b="155"/>
          <a:stretch/>
        </p:blipFill>
        <p:spPr>
          <a:xfrm>
            <a:off x="6096000" y="3297913"/>
            <a:ext cx="5534797" cy="2250830"/>
          </a:xfrm>
          <a:prstGeom prst="rect">
            <a:avLst/>
          </a:prstGeom>
          <a:effectLst>
            <a:outerShdw blurRad="279400" dist="152400" dir="2700000" algn="tl" rotWithShape="0">
              <a:prstClr val="black">
                <a:alpha val="54000"/>
              </a:prstClr>
            </a:outerShdw>
          </a:effectLst>
        </p:spPr>
      </p:pic>
      <p:pic>
        <p:nvPicPr>
          <p:cNvPr id="5" name="Immagine 4" descr="Immagine che contiene modello, punto&#10;&#10;Descrizione generata automaticamente">
            <a:extLst>
              <a:ext uri="{FF2B5EF4-FFF2-40B4-BE49-F238E27FC236}">
                <a16:creationId xmlns:a16="http://schemas.microsoft.com/office/drawing/2014/main" id="{D12E43E7-B0A2-F8CE-3C7D-DEE9836B57D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5234" y="206919"/>
            <a:ext cx="1325563" cy="1325563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44A35F4B-6012-62AC-BB11-8F09BFEDA406}"/>
              </a:ext>
            </a:extLst>
          </p:cNvPr>
          <p:cNvSpPr txBox="1"/>
          <p:nvPr/>
        </p:nvSpPr>
        <p:spPr>
          <a:xfrm>
            <a:off x="10369165" y="1446482"/>
            <a:ext cx="15422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 err="1">
                <a:latin typeface="Congenial Light" panose="02000503040000020004" pitchFamily="2" charset="0"/>
              </a:rPr>
              <a:t>Scan</a:t>
            </a:r>
            <a:r>
              <a:rPr lang="it-IT" sz="2000" dirty="0">
                <a:latin typeface="Congenial Light" panose="02000503040000020004" pitchFamily="2" charset="0"/>
              </a:rPr>
              <a:t> me!</a:t>
            </a:r>
          </a:p>
        </p:txBody>
      </p:sp>
    </p:spTree>
    <p:extLst>
      <p:ext uri="{BB962C8B-B14F-4D97-AF65-F5344CB8AC3E}">
        <p14:creationId xmlns:p14="http://schemas.microsoft.com/office/powerpoint/2010/main" val="16409723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EC1B2F-0AE9-A93A-4BEC-E90832D0D8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BB78E99-75B2-7615-F40C-4DA42D00C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Congenial Black" panose="02000503040000020004" pitchFamily="2" charset="0"/>
              </a:rPr>
              <a:t>Updates - </a:t>
            </a:r>
            <a:r>
              <a:rPr lang="de-DE" dirty="0" err="1">
                <a:latin typeface="Congenial Black" panose="02000503040000020004" pitchFamily="2" charset="0"/>
              </a:rPr>
              <a:t>model</a:t>
            </a:r>
            <a:endParaRPr lang="de-DE" dirty="0">
              <a:latin typeface="Congenial Black" panose="02000503040000020004" pitchFamily="2" charset="0"/>
            </a:endParaRPr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04594707-B8A9-B8E3-A404-7B54BA0B50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 numCol="2">
            <a:normAutofit/>
          </a:bodyPr>
          <a:lstStyle/>
          <a:p>
            <a:pPr marL="0" indent="0">
              <a:buNone/>
            </a:pPr>
            <a:r>
              <a:rPr lang="de-DE" dirty="0">
                <a:latin typeface="Congenial Light" panose="02000503040000020004" pitchFamily="2" charset="0"/>
              </a:rPr>
              <a:t>First </a:t>
            </a:r>
            <a:r>
              <a:rPr lang="de-DE" dirty="0" err="1">
                <a:latin typeface="Congenial Light" panose="02000503040000020004" pitchFamily="2" charset="0"/>
              </a:rPr>
              <a:t>version</a:t>
            </a:r>
            <a:r>
              <a:rPr lang="de-DE" dirty="0">
                <a:latin typeface="Congenial Light" panose="02000503040000020004" pitchFamily="2" charset="0"/>
              </a:rPr>
              <a:t>:</a:t>
            </a:r>
          </a:p>
          <a:p>
            <a:r>
              <a:rPr lang="de-DE" dirty="0" err="1">
                <a:latin typeface="Congenial Light" panose="02000503040000020004" pitchFamily="2" charset="0"/>
              </a:rPr>
              <a:t>KMeans</a:t>
            </a:r>
            <a:endParaRPr lang="de-DE" dirty="0">
              <a:latin typeface="Congenial Light" panose="02000503040000020004" pitchFamily="2" charset="0"/>
            </a:endParaRPr>
          </a:p>
          <a:p>
            <a:r>
              <a:rPr lang="de-DE" dirty="0">
                <a:latin typeface="Congenial Light" panose="02000503040000020004" pitchFamily="2" charset="0"/>
              </a:rPr>
              <a:t>Like/dislike</a:t>
            </a:r>
          </a:p>
          <a:p>
            <a:endParaRPr lang="de-DE" dirty="0">
              <a:latin typeface="Congenial Light" panose="02000503040000020004" pitchFamily="2" charset="0"/>
            </a:endParaRPr>
          </a:p>
          <a:p>
            <a:endParaRPr lang="de-DE" dirty="0">
              <a:latin typeface="Congenial Light" panose="02000503040000020004" pitchFamily="2" charset="0"/>
            </a:endParaRPr>
          </a:p>
          <a:p>
            <a:endParaRPr lang="de-DE" dirty="0">
              <a:latin typeface="Congenial Light" panose="02000503040000020004" pitchFamily="2" charset="0"/>
            </a:endParaRPr>
          </a:p>
          <a:p>
            <a:endParaRPr lang="de-DE" dirty="0">
              <a:latin typeface="Congenial Light" panose="02000503040000020004" pitchFamily="2" charset="0"/>
            </a:endParaRPr>
          </a:p>
          <a:p>
            <a:endParaRPr lang="de-DE" dirty="0">
              <a:latin typeface="Congenial Light" panose="02000503040000020004" pitchFamily="2" charset="0"/>
            </a:endParaRPr>
          </a:p>
          <a:p>
            <a:pPr marL="0" indent="0">
              <a:buNone/>
            </a:pPr>
            <a:r>
              <a:rPr lang="de-DE" dirty="0">
                <a:latin typeface="Congenial Light" panose="02000503040000020004" pitchFamily="2" charset="0"/>
              </a:rPr>
              <a:t>Second </a:t>
            </a:r>
            <a:r>
              <a:rPr lang="de-DE" dirty="0" err="1">
                <a:latin typeface="Congenial Light" panose="02000503040000020004" pitchFamily="2" charset="0"/>
              </a:rPr>
              <a:t>version</a:t>
            </a:r>
            <a:r>
              <a:rPr lang="de-DE" dirty="0">
                <a:latin typeface="Congenial Light" panose="02000503040000020004" pitchFamily="2" charset="0"/>
              </a:rPr>
              <a:t>:</a:t>
            </a:r>
          </a:p>
          <a:p>
            <a:r>
              <a:rPr lang="de-DE" dirty="0">
                <a:latin typeface="Congenial Light" panose="02000503040000020004" pitchFamily="2" charset="0"/>
              </a:rPr>
              <a:t>10-NN</a:t>
            </a:r>
          </a:p>
          <a:p>
            <a:r>
              <a:rPr lang="de-DE" dirty="0">
                <a:latin typeface="Congenial Light" panose="02000503040000020004" pitchFamily="2" charset="0"/>
              </a:rPr>
              <a:t>Rating 1-5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48E77DF7-6F55-6134-E20F-8BE153FC80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1872" y="3335287"/>
            <a:ext cx="4082076" cy="2976613"/>
          </a:xfrm>
          <a:prstGeom prst="rect">
            <a:avLst/>
          </a:prstGeom>
        </p:spPr>
      </p:pic>
      <p:pic>
        <p:nvPicPr>
          <p:cNvPr id="9" name="Immagine 8" descr="Immagine che contiene diagramma, Diagramma, linea, testo&#10;&#10;Descrizione generata automaticamente">
            <a:extLst>
              <a:ext uri="{FF2B5EF4-FFF2-40B4-BE49-F238E27FC236}">
                <a16:creationId xmlns:a16="http://schemas.microsoft.com/office/drawing/2014/main" id="{B59E01A3-A95F-0568-4845-919C6D0485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335287"/>
            <a:ext cx="4707202" cy="2976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4765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3B8E60-2B40-A5F4-9C5F-6636C4AA6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Congenial Black" panose="02000503040000020004" pitchFamily="2" charset="0"/>
              </a:rPr>
              <a:t>Updates - </a:t>
            </a:r>
            <a:r>
              <a:rPr lang="de-DE" dirty="0" err="1">
                <a:latin typeface="Congenial Black" panose="02000503040000020004" pitchFamily="2" charset="0"/>
              </a:rPr>
              <a:t>website</a:t>
            </a:r>
            <a:endParaRPr lang="de-DE" dirty="0">
              <a:latin typeface="Congenial Black" panose="02000503040000020004" pitchFamily="2" charset="0"/>
            </a:endParaRPr>
          </a:p>
        </p:txBody>
      </p:sp>
      <p:pic>
        <p:nvPicPr>
          <p:cNvPr id="2050" name="Picture 2" descr="MovieEnder">
            <a:extLst>
              <a:ext uri="{FF2B5EF4-FFF2-40B4-BE49-F238E27FC236}">
                <a16:creationId xmlns:a16="http://schemas.microsoft.com/office/drawing/2014/main" id="{38129126-D63F-82DD-79D2-3B8902C07FA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9733" y="1432868"/>
            <a:ext cx="6972535" cy="4967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19668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 descr="Immagine che contiene collage, Fotomontaggio, schermata, grafica&#10;&#10;Descrizione generata automaticamente">
            <a:extLst>
              <a:ext uri="{FF2B5EF4-FFF2-40B4-BE49-F238E27FC236}">
                <a16:creationId xmlns:a16="http://schemas.microsoft.com/office/drawing/2014/main" id="{FF26289C-7DDB-F82C-70B7-2E76516DAA1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lum bright="70000" contrast="-70000"/>
          </a:blip>
          <a:srcRect l="25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4" name="Titel 3">
            <a:extLst>
              <a:ext uri="{FF2B5EF4-FFF2-40B4-BE49-F238E27FC236}">
                <a16:creationId xmlns:a16="http://schemas.microsoft.com/office/drawing/2014/main" id="{F10B4867-6444-44D5-1C4C-99252D3BD2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84116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de-DE" dirty="0" err="1">
                <a:latin typeface="Congenial Black" panose="02000503040000020004" pitchFamily="2" charset="0"/>
              </a:rPr>
              <a:t>Let‘s</a:t>
            </a:r>
            <a:r>
              <a:rPr lang="de-DE" dirty="0">
                <a:latin typeface="Congenial Black" panose="02000503040000020004" pitchFamily="2" charset="0"/>
              </a:rPr>
              <a:t> </a:t>
            </a:r>
            <a:r>
              <a:rPr lang="de-DE" dirty="0" err="1">
                <a:latin typeface="Congenial Black" panose="02000503040000020004" pitchFamily="2" charset="0"/>
              </a:rPr>
              <a:t>revolutionise</a:t>
            </a:r>
            <a:r>
              <a:rPr lang="de-DE" dirty="0">
                <a:latin typeface="Congenial Black" panose="02000503040000020004" pitchFamily="2" charset="0"/>
              </a:rPr>
              <a:t> </a:t>
            </a:r>
            <a:r>
              <a:rPr lang="de-DE" dirty="0" err="1">
                <a:latin typeface="Congenial Black" panose="02000503040000020004" pitchFamily="2" charset="0"/>
              </a:rPr>
              <a:t>movie</a:t>
            </a:r>
            <a:r>
              <a:rPr lang="de-DE" dirty="0">
                <a:latin typeface="Congenial Black" panose="02000503040000020004" pitchFamily="2" charset="0"/>
              </a:rPr>
              <a:t> </a:t>
            </a:r>
            <a:r>
              <a:rPr lang="de-DE" dirty="0" err="1">
                <a:latin typeface="Congenial Black" panose="02000503040000020004" pitchFamily="2" charset="0"/>
              </a:rPr>
              <a:t>nights</a:t>
            </a:r>
            <a:r>
              <a:rPr lang="de-DE" dirty="0">
                <a:latin typeface="Congenial Black" panose="02000503040000020004" pitchFamily="2" charset="0"/>
              </a:rPr>
              <a:t> </a:t>
            </a:r>
            <a:r>
              <a:rPr lang="de-DE" dirty="0" err="1">
                <a:latin typeface="Congenial Black" panose="02000503040000020004" pitchFamily="2" charset="0"/>
              </a:rPr>
              <a:t>together</a:t>
            </a:r>
            <a:r>
              <a:rPr lang="de-DE" dirty="0">
                <a:latin typeface="Congenial Black" panose="02000503040000020004" pitchFamily="2" charset="0"/>
              </a:rPr>
              <a:t>!</a:t>
            </a:r>
            <a:br>
              <a:rPr lang="de-DE" dirty="0">
                <a:latin typeface="Congenial Black" panose="02000503040000020004" pitchFamily="2" charset="0"/>
              </a:rPr>
            </a:br>
            <a:br>
              <a:rPr lang="de-DE" dirty="0">
                <a:latin typeface="Congenial Black" panose="02000503040000020004" pitchFamily="2" charset="0"/>
              </a:rPr>
            </a:br>
            <a:r>
              <a:rPr lang="de-DE" dirty="0" err="1">
                <a:latin typeface="Congenial Black" panose="02000503040000020004" pitchFamily="2" charset="0"/>
              </a:rPr>
              <a:t>Moviender</a:t>
            </a:r>
            <a:endParaRPr lang="de-DE" dirty="0">
              <a:latin typeface="Congenial Black" panose="0200050304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054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159</TotalTime>
  <Words>400</Words>
  <Application>Microsoft Office PowerPoint</Application>
  <PresentationFormat>Widescreen</PresentationFormat>
  <Paragraphs>49</Paragraphs>
  <Slides>6</Slides>
  <Notes>4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6</vt:i4>
      </vt:variant>
    </vt:vector>
  </HeadingPairs>
  <TitlesOfParts>
    <vt:vector size="13" baseType="lpstr">
      <vt:lpstr>Aptos</vt:lpstr>
      <vt:lpstr>Arial</vt:lpstr>
      <vt:lpstr>Calibri</vt:lpstr>
      <vt:lpstr>Calibri Light</vt:lpstr>
      <vt:lpstr>Congenial Black</vt:lpstr>
      <vt:lpstr>Congenial Light</vt:lpstr>
      <vt:lpstr>Office</vt:lpstr>
      <vt:lpstr>Sprint 2 - Moviender</vt:lpstr>
      <vt:lpstr>Product Vision</vt:lpstr>
      <vt:lpstr>Capability of the project</vt:lpstr>
      <vt:lpstr>Updates - model</vt:lpstr>
      <vt:lpstr>Updates - website</vt:lpstr>
      <vt:lpstr>Let‘s revolutionise movie nights together!  Moviender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Tom Feldhausen</dc:creator>
  <cp:lastModifiedBy>Valentina Bertiato</cp:lastModifiedBy>
  <cp:revision>16</cp:revision>
  <dcterms:created xsi:type="dcterms:W3CDTF">2024-11-14T11:45:06Z</dcterms:created>
  <dcterms:modified xsi:type="dcterms:W3CDTF">2024-11-28T13:40:19Z</dcterms:modified>
</cp:coreProperties>
</file>